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5143500" cx="9144000"/>
  <p:notesSz cx="6858000" cy="9144000"/>
  <p:embeddedFontLst>
    <p:embeddedFont>
      <p:font typeface="PT Sans Narrow"/>
      <p:regular r:id="rId34"/>
      <p:bold r:id="rId35"/>
    </p:embeddedFont>
    <p:embeddedFont>
      <p:font typeface="Open Sans"/>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9AB120D-3212-4734-B28E-D9038BC00D36}">
  <a:tblStyle styleId="{29AB120D-3212-4734-B28E-D9038BC00D36}"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PTSansNarrow-bold.fntdata"/><Relationship Id="rId12" Type="http://schemas.openxmlformats.org/officeDocument/2006/relationships/slide" Target="slides/slide6.xml"/><Relationship Id="rId34" Type="http://schemas.openxmlformats.org/officeDocument/2006/relationships/font" Target="fonts/PTSansNarrow-regular.fntdata"/><Relationship Id="rId15" Type="http://schemas.openxmlformats.org/officeDocument/2006/relationships/slide" Target="slides/slide9.xml"/><Relationship Id="rId37" Type="http://schemas.openxmlformats.org/officeDocument/2006/relationships/font" Target="fonts/OpenSans-bold.fntdata"/><Relationship Id="rId14" Type="http://schemas.openxmlformats.org/officeDocument/2006/relationships/slide" Target="slides/slide8.xml"/><Relationship Id="rId36" Type="http://schemas.openxmlformats.org/officeDocument/2006/relationships/font" Target="fonts/OpenSans-regular.fntdata"/><Relationship Id="rId17" Type="http://schemas.openxmlformats.org/officeDocument/2006/relationships/slide" Target="slides/slide11.xml"/><Relationship Id="rId39" Type="http://schemas.openxmlformats.org/officeDocument/2006/relationships/font" Target="fonts/OpenSans-boldItalic.fntdata"/><Relationship Id="rId16" Type="http://schemas.openxmlformats.org/officeDocument/2006/relationships/slide" Target="slides/slide10.xml"/><Relationship Id="rId38" Type="http://schemas.openxmlformats.org/officeDocument/2006/relationships/font" Target="fonts/OpenSans-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c87c2ac7a3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c87c2ac7a3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c87c2ac7a3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c87c2ac7a3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c87c2ac7a3_0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c87c2ac7a3_0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c87c2ac7a3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c87c2ac7a3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c87c2ac7a3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c87c2ac7a3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c8a606ffc8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c8a606ffc8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c87c2ac7a3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c87c2ac7a3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c8a606ffc8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c8a606ffc8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c8a606ffc8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c8a606ffc8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c8a606ffc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c8a606ffc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1c87c2ac7a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1c87c2ac7a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c8a606ffc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c8a606ffc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c8a606ffc8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c8a606ffc8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c8a606ffc8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c8a606ffc8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c8a606ffc8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c8a606ffc8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c8a606ffc8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c8a606ffc8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c8a606ffc8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c8a606ffc8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c8c1e9bee7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c8c1e9bee7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c8c1e9bee7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c8c1e9bee7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c87c2ac7a3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c87c2ac7a3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1c87c2ac7a3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1c87c2ac7a3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c87c2ac7a3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c87c2ac7a3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c87c2ac7a3_0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c87c2ac7a3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c87c2ac7a3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c87c2ac7a3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c87c2ac7a3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c87c2ac7a3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c87c2ac7a3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c87c2ac7a3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png"/><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1.png"/><Relationship Id="rId4" Type="http://schemas.openxmlformats.org/officeDocument/2006/relationships/image" Target="../media/image14.png"/><Relationship Id="rId5" Type="http://schemas.openxmlformats.org/officeDocument/2006/relationships/image" Target="../media/image20.png"/><Relationship Id="rId6"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12.png"/><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3"/>
          <p:cNvSpPr txBox="1"/>
          <p:nvPr>
            <p:ph type="ctrTitle"/>
          </p:nvPr>
        </p:nvSpPr>
        <p:spPr>
          <a:xfrm>
            <a:off x="1063925" y="1165325"/>
            <a:ext cx="7136700" cy="301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500"/>
              <a:t>Surface Defect Detection and localization </a:t>
            </a:r>
            <a:endParaRPr sz="3500"/>
          </a:p>
          <a:p>
            <a:pPr indent="0" lvl="0" marL="0" rtl="0" algn="ctr">
              <a:spcBef>
                <a:spcPts val="0"/>
              </a:spcBef>
              <a:spcAft>
                <a:spcPts val="0"/>
              </a:spcAft>
              <a:buNone/>
            </a:pPr>
            <a:r>
              <a:rPr lang="en" sz="3500"/>
              <a:t>Using Deep learning (in hot-rolled steel strips)</a:t>
            </a:r>
            <a:endParaRPr sz="3500"/>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2"/>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3300"/>
              <a:t>Flowchart</a:t>
            </a:r>
            <a:endParaRPr sz="3300"/>
          </a:p>
        </p:txBody>
      </p:sp>
      <p:sp>
        <p:nvSpPr>
          <p:cNvPr id="130" name="Google Shape;130;p22"/>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1" name="Google Shape;131;p22"/>
          <p:cNvPicPr preferRelativeResize="0"/>
          <p:nvPr/>
        </p:nvPicPr>
        <p:blipFill>
          <a:blip r:embed="rId3">
            <a:alphaModFix/>
          </a:blip>
          <a:stretch>
            <a:fillRect/>
          </a:stretch>
        </p:blipFill>
        <p:spPr>
          <a:xfrm>
            <a:off x="3204250" y="809538"/>
            <a:ext cx="5769350" cy="3966425"/>
          </a:xfrm>
          <a:prstGeom prst="rect">
            <a:avLst/>
          </a:prstGeom>
          <a:noFill/>
          <a:ln cap="flat" cmpd="sng" w="25400">
            <a:solidFill>
              <a:srgbClr val="000000"/>
            </a:solidFill>
            <a:prstDash val="solid"/>
            <a:miter lim="8000"/>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3"/>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200"/>
              <a:t>Data analysis</a:t>
            </a:r>
            <a:endParaRPr sz="3200"/>
          </a:p>
        </p:txBody>
      </p:sp>
      <p:pic>
        <p:nvPicPr>
          <p:cNvPr id="137" name="Google Shape;137;p23"/>
          <p:cNvPicPr preferRelativeResize="0"/>
          <p:nvPr/>
        </p:nvPicPr>
        <p:blipFill>
          <a:blip r:embed="rId3">
            <a:alphaModFix/>
          </a:blip>
          <a:stretch>
            <a:fillRect/>
          </a:stretch>
        </p:blipFill>
        <p:spPr>
          <a:xfrm>
            <a:off x="5429625" y="1231975"/>
            <a:ext cx="3543300" cy="2905125"/>
          </a:xfrm>
          <a:prstGeom prst="rect">
            <a:avLst/>
          </a:prstGeom>
          <a:noFill/>
          <a:ln cap="flat" cmpd="sng" w="25400">
            <a:solidFill>
              <a:srgbClr val="000000"/>
            </a:solidFill>
            <a:prstDash val="solid"/>
            <a:miter lim="8000"/>
            <a:headEnd len="sm" w="sm" type="none"/>
            <a:tailEnd len="sm" w="sm" type="none"/>
          </a:ln>
        </p:spPr>
      </p:pic>
      <p:pic>
        <p:nvPicPr>
          <p:cNvPr id="138" name="Google Shape;138;p23"/>
          <p:cNvPicPr preferRelativeResize="0"/>
          <p:nvPr/>
        </p:nvPicPr>
        <p:blipFill>
          <a:blip r:embed="rId4">
            <a:alphaModFix/>
          </a:blip>
          <a:stretch>
            <a:fillRect/>
          </a:stretch>
        </p:blipFill>
        <p:spPr>
          <a:xfrm>
            <a:off x="107900" y="1231975"/>
            <a:ext cx="5174676" cy="2153500"/>
          </a:xfrm>
          <a:prstGeom prst="rect">
            <a:avLst/>
          </a:prstGeom>
          <a:noFill/>
          <a:ln cap="flat" cmpd="sng" w="28575">
            <a:solidFill>
              <a:srgbClr val="000000"/>
            </a:solidFill>
            <a:prstDash val="solid"/>
            <a:round/>
            <a:headEnd len="sm" w="sm" type="none"/>
            <a:tailEnd len="sm" w="sm" type="none"/>
          </a:ln>
        </p:spPr>
      </p:pic>
      <p:sp>
        <p:nvSpPr>
          <p:cNvPr id="139" name="Google Shape;139;p23"/>
          <p:cNvSpPr txBox="1"/>
          <p:nvPr/>
        </p:nvSpPr>
        <p:spPr>
          <a:xfrm>
            <a:off x="140650" y="3616525"/>
            <a:ext cx="5142000" cy="7941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1000"/>
              </a:spcAft>
              <a:buNone/>
            </a:pPr>
            <a:r>
              <a:rPr lang="en" sz="1200">
                <a:highlight>
                  <a:srgbClr val="FFFFFF"/>
                </a:highlight>
                <a:latin typeface="Times New Roman"/>
                <a:ea typeface="Times New Roman"/>
                <a:cs typeface="Times New Roman"/>
                <a:sym typeface="Times New Roman"/>
              </a:rPr>
              <a:t>Majority of the images have a single type of defect but some have 2 types of defects and even some have 3 types of defects. But, samples with 3 types of defects are very less i.e only 0.3%.  </a:t>
            </a:r>
            <a:endParaRPr sz="1200">
              <a:highlight>
                <a:srgbClr val="FFFFFF"/>
              </a:highlight>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4"/>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preprocessing</a:t>
            </a:r>
            <a:endParaRPr/>
          </a:p>
        </p:txBody>
      </p:sp>
      <p:sp>
        <p:nvSpPr>
          <p:cNvPr id="145" name="Google Shape;145;p2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just">
              <a:lnSpc>
                <a:spcPct val="115000"/>
              </a:lnSpc>
              <a:spcBef>
                <a:spcPts val="0"/>
              </a:spcBef>
              <a:spcAft>
                <a:spcPts val="0"/>
              </a:spcAft>
              <a:buNone/>
            </a:pPr>
            <a:r>
              <a:rPr lang="en">
                <a:solidFill>
                  <a:srgbClr val="000000"/>
                </a:solidFill>
                <a:latin typeface="Times New Roman"/>
                <a:ea typeface="Times New Roman"/>
                <a:cs typeface="Times New Roman"/>
                <a:sym typeface="Times New Roman"/>
              </a:rPr>
              <a:t>Data cleaning and preparation are necessary in order to make the data appropriate for a machine learning model, which also improves the model's efficacy and accuracy.</a:t>
            </a:r>
            <a:endParaRPr>
              <a:solidFill>
                <a:srgbClr val="000000"/>
              </a:solidFill>
              <a:latin typeface="Times New Roman"/>
              <a:ea typeface="Times New Roman"/>
              <a:cs typeface="Times New Roman"/>
              <a:sym typeface="Times New Roman"/>
            </a:endParaRPr>
          </a:p>
          <a:p>
            <a:pPr indent="-342900" lvl="0" marL="457200" rtl="0" algn="just">
              <a:lnSpc>
                <a:spcPct val="115000"/>
              </a:lnSpc>
              <a:spcBef>
                <a:spcPts val="1000"/>
              </a:spcBef>
              <a:spcAft>
                <a:spcPts val="0"/>
              </a:spcAft>
              <a:buClr>
                <a:srgbClr val="000000"/>
              </a:buClr>
              <a:buSzPts val="1800"/>
              <a:buFont typeface="Times New Roman"/>
              <a:buAutoNum type="arabicPeriod"/>
            </a:pPr>
            <a:r>
              <a:rPr b="1" lang="en">
                <a:solidFill>
                  <a:srgbClr val="000000"/>
                </a:solidFill>
                <a:latin typeface="Times New Roman"/>
                <a:ea typeface="Times New Roman"/>
                <a:cs typeface="Times New Roman"/>
                <a:sym typeface="Times New Roman"/>
              </a:rPr>
              <a:t>Data Augmentation:</a:t>
            </a:r>
            <a:r>
              <a:rPr lang="en">
                <a:solidFill>
                  <a:srgbClr val="000000"/>
                </a:solidFill>
                <a:latin typeface="Times New Roman"/>
                <a:ea typeface="Times New Roman"/>
                <a:cs typeface="Times New Roman"/>
                <a:sym typeface="Times New Roman"/>
              </a:rPr>
              <a:t> </a:t>
            </a:r>
            <a:r>
              <a:rPr lang="en">
                <a:solidFill>
                  <a:srgbClr val="141414"/>
                </a:solidFill>
                <a:highlight>
                  <a:srgbClr val="FFFFFF"/>
                </a:highlight>
                <a:latin typeface="Times New Roman"/>
                <a:ea typeface="Times New Roman"/>
                <a:cs typeface="Times New Roman"/>
                <a:sym typeface="Times New Roman"/>
              </a:rPr>
              <a:t>We use 5 data augmentation techniques on training images so that our model becomes more generalized. These techniques include inverting, rotating, Flipping, adding contrast, and changing the saturation of the image dataset. </a:t>
            </a:r>
            <a:endParaRPr>
              <a:solidFill>
                <a:srgbClr val="141414"/>
              </a:solidFill>
              <a:highlight>
                <a:srgbClr val="FFFFFF"/>
              </a:highlight>
              <a:latin typeface="Times New Roman"/>
              <a:ea typeface="Times New Roman"/>
              <a:cs typeface="Times New Roman"/>
              <a:sym typeface="Times New Roman"/>
            </a:endParaRPr>
          </a:p>
          <a:p>
            <a:pPr indent="-342900" lvl="0" marL="457200" marR="359310" rtl="0" algn="l">
              <a:lnSpc>
                <a:spcPct val="110152"/>
              </a:lnSpc>
              <a:spcBef>
                <a:spcPts val="0"/>
              </a:spcBef>
              <a:spcAft>
                <a:spcPts val="0"/>
              </a:spcAft>
              <a:buClr>
                <a:srgbClr val="141414"/>
              </a:buClr>
              <a:buSzPts val="1800"/>
              <a:buFont typeface="Times New Roman"/>
              <a:buAutoNum type="arabicPeriod"/>
            </a:pPr>
            <a:r>
              <a:rPr b="1" lang="en">
                <a:solidFill>
                  <a:srgbClr val="000000"/>
                </a:solidFill>
                <a:latin typeface="Times New Roman"/>
                <a:ea typeface="Times New Roman"/>
                <a:cs typeface="Times New Roman"/>
                <a:sym typeface="Times New Roman"/>
              </a:rPr>
              <a:t>Dealing with Blurred images: </a:t>
            </a:r>
            <a:r>
              <a:rPr lang="en">
                <a:solidFill>
                  <a:srgbClr val="000000"/>
                </a:solidFill>
                <a:latin typeface="Times New Roman"/>
                <a:ea typeface="Times New Roman"/>
                <a:cs typeface="Times New Roman"/>
                <a:sym typeface="Times New Roman"/>
              </a:rPr>
              <a:t>We have used image sharpening and a blur filter. Also, we have found that if we add blurred image to the dataset the model efficiency for handling blurred images increases and hence it improves the accuracy of the model.</a:t>
            </a:r>
            <a:endParaRPr sz="2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5"/>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Classification problem</a:t>
            </a:r>
            <a:endParaRPr/>
          </a:p>
        </p:txBody>
      </p:sp>
      <p:sp>
        <p:nvSpPr>
          <p:cNvPr id="151" name="Google Shape;151;p25"/>
          <p:cNvSpPr txBox="1"/>
          <p:nvPr>
            <p:ph idx="1" type="body"/>
          </p:nvPr>
        </p:nvSpPr>
        <p:spPr>
          <a:xfrm>
            <a:off x="251425" y="1152425"/>
            <a:ext cx="8520600" cy="3755400"/>
          </a:xfrm>
          <a:prstGeom prst="rect">
            <a:avLst/>
          </a:prstGeom>
        </p:spPr>
        <p:txBody>
          <a:bodyPr anchorCtr="0" anchor="t" bIns="91425" lIns="91425" spcFirstLastPara="1" rIns="91425" wrap="square" tIns="91425">
            <a:normAutofit lnSpcReduction="20000"/>
          </a:bodyPr>
          <a:lstStyle/>
          <a:p>
            <a:pPr indent="0" lvl="0" marL="0" rtl="0" algn="just">
              <a:lnSpc>
                <a:spcPct val="115000"/>
              </a:lnSpc>
              <a:spcBef>
                <a:spcPts val="0"/>
              </a:spcBef>
              <a:spcAft>
                <a:spcPts val="0"/>
              </a:spcAft>
              <a:buNone/>
            </a:pPr>
            <a:r>
              <a:rPr lang="en">
                <a:solidFill>
                  <a:srgbClr val="000000"/>
                </a:solidFill>
                <a:latin typeface="Times New Roman"/>
                <a:ea typeface="Times New Roman"/>
                <a:cs typeface="Times New Roman"/>
                <a:sym typeface="Times New Roman"/>
              </a:rPr>
              <a:t>The data we are using is unstructured data in the form of images and there is one XML file corresponding to each image which contains the location of the defect. It is taken from Northeastern University (NEU) surface defect database. It includes six kinds of typical surface defects of the hot-rolled steel strip collected, i.e. </a:t>
            </a:r>
            <a:endParaRPr>
              <a:solidFill>
                <a:srgbClr val="000000"/>
              </a:solidFill>
              <a:latin typeface="Times New Roman"/>
              <a:ea typeface="Times New Roman"/>
              <a:cs typeface="Times New Roman"/>
              <a:sym typeface="Times New Roman"/>
            </a:endParaRPr>
          </a:p>
          <a:p>
            <a:pPr indent="0" lvl="0" marL="0" rtl="0" algn="just">
              <a:lnSpc>
                <a:spcPct val="115000"/>
              </a:lnSpc>
              <a:spcBef>
                <a:spcPts val="1000"/>
              </a:spcBef>
              <a:spcAft>
                <a:spcPts val="0"/>
              </a:spcAft>
              <a:buNone/>
            </a:pPr>
            <a:r>
              <a:rPr lang="en">
                <a:solidFill>
                  <a:srgbClr val="000000"/>
                </a:solidFill>
                <a:latin typeface="Times New Roman"/>
                <a:ea typeface="Times New Roman"/>
                <a:cs typeface="Times New Roman"/>
                <a:sym typeface="Times New Roman"/>
              </a:rPr>
              <a:t>1. crazing (Cr) </a:t>
            </a:r>
            <a:endParaRPr>
              <a:solidFill>
                <a:srgbClr val="000000"/>
              </a:solidFill>
              <a:latin typeface="Times New Roman"/>
              <a:ea typeface="Times New Roman"/>
              <a:cs typeface="Times New Roman"/>
              <a:sym typeface="Times New Roman"/>
            </a:endParaRPr>
          </a:p>
          <a:p>
            <a:pPr indent="0" lvl="0" marL="0" rtl="0" algn="just">
              <a:lnSpc>
                <a:spcPct val="115000"/>
              </a:lnSpc>
              <a:spcBef>
                <a:spcPts val="1000"/>
              </a:spcBef>
              <a:spcAft>
                <a:spcPts val="0"/>
              </a:spcAft>
              <a:buNone/>
            </a:pPr>
            <a:r>
              <a:rPr lang="en">
                <a:solidFill>
                  <a:srgbClr val="000000"/>
                </a:solidFill>
                <a:latin typeface="Times New Roman"/>
                <a:ea typeface="Times New Roman"/>
                <a:cs typeface="Times New Roman"/>
                <a:sym typeface="Times New Roman"/>
              </a:rPr>
              <a:t>2. patches (Pa) </a:t>
            </a:r>
            <a:endParaRPr>
              <a:solidFill>
                <a:srgbClr val="000000"/>
              </a:solidFill>
              <a:latin typeface="Times New Roman"/>
              <a:ea typeface="Times New Roman"/>
              <a:cs typeface="Times New Roman"/>
              <a:sym typeface="Times New Roman"/>
            </a:endParaRPr>
          </a:p>
          <a:p>
            <a:pPr indent="0" lvl="0" marL="0" rtl="0" algn="just">
              <a:lnSpc>
                <a:spcPct val="115000"/>
              </a:lnSpc>
              <a:spcBef>
                <a:spcPts val="1000"/>
              </a:spcBef>
              <a:spcAft>
                <a:spcPts val="0"/>
              </a:spcAft>
              <a:buNone/>
            </a:pPr>
            <a:r>
              <a:rPr lang="en">
                <a:solidFill>
                  <a:srgbClr val="000000"/>
                </a:solidFill>
                <a:latin typeface="Times New Roman"/>
                <a:ea typeface="Times New Roman"/>
                <a:cs typeface="Times New Roman"/>
                <a:sym typeface="Times New Roman"/>
              </a:rPr>
              <a:t>3. pitted surface (PS) </a:t>
            </a:r>
            <a:endParaRPr>
              <a:solidFill>
                <a:srgbClr val="000000"/>
              </a:solidFill>
              <a:latin typeface="Times New Roman"/>
              <a:ea typeface="Times New Roman"/>
              <a:cs typeface="Times New Roman"/>
              <a:sym typeface="Times New Roman"/>
            </a:endParaRPr>
          </a:p>
          <a:p>
            <a:pPr indent="0" lvl="0" marL="0" rtl="0" algn="just">
              <a:lnSpc>
                <a:spcPct val="115000"/>
              </a:lnSpc>
              <a:spcBef>
                <a:spcPts val="1000"/>
              </a:spcBef>
              <a:spcAft>
                <a:spcPts val="0"/>
              </a:spcAft>
              <a:buNone/>
            </a:pPr>
            <a:r>
              <a:rPr lang="en">
                <a:solidFill>
                  <a:srgbClr val="000000"/>
                </a:solidFill>
                <a:latin typeface="Times New Roman"/>
                <a:ea typeface="Times New Roman"/>
                <a:cs typeface="Times New Roman"/>
                <a:sym typeface="Times New Roman"/>
              </a:rPr>
              <a:t>4. rolled-in scale (RS) </a:t>
            </a:r>
            <a:endParaRPr>
              <a:solidFill>
                <a:srgbClr val="000000"/>
              </a:solidFill>
              <a:latin typeface="Times New Roman"/>
              <a:ea typeface="Times New Roman"/>
              <a:cs typeface="Times New Roman"/>
              <a:sym typeface="Times New Roman"/>
            </a:endParaRPr>
          </a:p>
          <a:p>
            <a:pPr indent="0" lvl="0" marL="0" rtl="0" algn="just">
              <a:lnSpc>
                <a:spcPct val="115000"/>
              </a:lnSpc>
              <a:spcBef>
                <a:spcPts val="1000"/>
              </a:spcBef>
              <a:spcAft>
                <a:spcPts val="0"/>
              </a:spcAft>
              <a:buNone/>
            </a:pPr>
            <a:r>
              <a:rPr lang="en">
                <a:solidFill>
                  <a:srgbClr val="000000"/>
                </a:solidFill>
                <a:latin typeface="Times New Roman"/>
                <a:ea typeface="Times New Roman"/>
                <a:cs typeface="Times New Roman"/>
                <a:sym typeface="Times New Roman"/>
              </a:rPr>
              <a:t>5. inclusion (In) </a:t>
            </a:r>
            <a:endParaRPr>
              <a:solidFill>
                <a:srgbClr val="000000"/>
              </a:solidFill>
              <a:latin typeface="Times New Roman"/>
              <a:ea typeface="Times New Roman"/>
              <a:cs typeface="Times New Roman"/>
              <a:sym typeface="Times New Roman"/>
            </a:endParaRPr>
          </a:p>
          <a:p>
            <a:pPr indent="0" lvl="0" marL="0" rtl="0" algn="just">
              <a:lnSpc>
                <a:spcPct val="115000"/>
              </a:lnSpc>
              <a:spcBef>
                <a:spcPts val="1000"/>
              </a:spcBef>
              <a:spcAft>
                <a:spcPts val="1000"/>
              </a:spcAft>
              <a:buNone/>
            </a:pPr>
            <a:r>
              <a:rPr lang="en">
                <a:solidFill>
                  <a:srgbClr val="000000"/>
                </a:solidFill>
                <a:latin typeface="Times New Roman"/>
                <a:ea typeface="Times New Roman"/>
                <a:cs typeface="Times New Roman"/>
                <a:sym typeface="Times New Roman"/>
              </a:rPr>
              <a:t>6. scratches (Sc). </a:t>
            </a:r>
            <a:endParaRPr sz="24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6"/>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Convolutional Neural Network</a:t>
            </a:r>
            <a:endParaRPr/>
          </a:p>
        </p:txBody>
      </p:sp>
      <p:sp>
        <p:nvSpPr>
          <p:cNvPr id="157" name="Google Shape;157;p26"/>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CNN consist of two parts </a:t>
            </a:r>
            <a:endParaRPr/>
          </a:p>
          <a:p>
            <a:pPr indent="-342900" lvl="0" marL="457200" rtl="0" algn="l">
              <a:spcBef>
                <a:spcPts val="1200"/>
              </a:spcBef>
              <a:spcAft>
                <a:spcPts val="0"/>
              </a:spcAft>
              <a:buSzPts val="1800"/>
              <a:buChar char="●"/>
            </a:pPr>
            <a:r>
              <a:rPr lang="en"/>
              <a:t>Feature Extraction</a:t>
            </a:r>
            <a:endParaRPr/>
          </a:p>
          <a:p>
            <a:pPr indent="-342900" lvl="0" marL="457200" rtl="0" algn="l">
              <a:spcBef>
                <a:spcPts val="0"/>
              </a:spcBef>
              <a:spcAft>
                <a:spcPts val="0"/>
              </a:spcAft>
              <a:buSzPts val="1800"/>
              <a:buChar char="●"/>
            </a:pPr>
            <a:r>
              <a:rPr lang="en"/>
              <a:t>Classification</a:t>
            </a:r>
            <a:endParaRPr/>
          </a:p>
          <a:p>
            <a:pPr indent="0" lvl="0" marL="0" rtl="0" algn="l">
              <a:spcBef>
                <a:spcPts val="1200"/>
              </a:spcBef>
              <a:spcAft>
                <a:spcPts val="0"/>
              </a:spcAft>
              <a:buNone/>
            </a:pPr>
            <a:r>
              <a:rPr lang="en"/>
              <a:t>Operations applied in feature extraction:</a:t>
            </a:r>
            <a:endParaRPr/>
          </a:p>
          <a:p>
            <a:pPr indent="-342900" lvl="0" marL="457200" rtl="0" algn="l">
              <a:spcBef>
                <a:spcPts val="1200"/>
              </a:spcBef>
              <a:spcAft>
                <a:spcPts val="0"/>
              </a:spcAft>
              <a:buSzPts val="1800"/>
              <a:buChar char="●"/>
            </a:pPr>
            <a:r>
              <a:rPr lang="en"/>
              <a:t>Convolution operation or Filter operation</a:t>
            </a:r>
            <a:endParaRPr/>
          </a:p>
          <a:p>
            <a:pPr indent="-342900" lvl="0" marL="457200" rtl="0" algn="l">
              <a:spcBef>
                <a:spcPts val="0"/>
              </a:spcBef>
              <a:spcAft>
                <a:spcPts val="0"/>
              </a:spcAft>
              <a:buSzPts val="1800"/>
              <a:buChar char="●"/>
            </a:pPr>
            <a:r>
              <a:rPr lang="en"/>
              <a:t>Relu operation</a:t>
            </a:r>
            <a:endParaRPr/>
          </a:p>
          <a:p>
            <a:pPr indent="-342900" lvl="0" marL="457200" rtl="0" algn="l">
              <a:spcBef>
                <a:spcPts val="0"/>
              </a:spcBef>
              <a:spcAft>
                <a:spcPts val="0"/>
              </a:spcAft>
              <a:buSzPts val="1800"/>
              <a:buChar char="●"/>
            </a:pPr>
            <a:r>
              <a:rPr lang="en"/>
              <a:t>Max pool operation</a:t>
            </a:r>
            <a:endParaRPr/>
          </a:p>
          <a:p>
            <a:pPr indent="0" lvl="0" marL="0" rtl="0" algn="l">
              <a:spcBef>
                <a:spcPts val="1200"/>
              </a:spcBef>
              <a:spcAft>
                <a:spcPts val="1200"/>
              </a:spcAft>
              <a:buNone/>
            </a:pPr>
            <a:r>
              <a:rPr lang="en" sz="800"/>
              <a:t>https://www.analyticsvidhya.com/blog/2021/05/convolutional-neural-networks-cnn/</a:t>
            </a:r>
            <a:endParaRPr sz="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CNN</a:t>
            </a:r>
            <a:endParaRPr/>
          </a:p>
        </p:txBody>
      </p:sp>
      <p:sp>
        <p:nvSpPr>
          <p:cNvPr id="163" name="Google Shape;163;p27"/>
          <p:cNvSpPr txBox="1"/>
          <p:nvPr>
            <p:ph idx="1" type="body"/>
          </p:nvPr>
        </p:nvSpPr>
        <p:spPr>
          <a:xfrm>
            <a:off x="311700" y="1331700"/>
            <a:ext cx="8520600" cy="33027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sz="900"/>
              <a:t>https://www.analyticsvidhya.com/blog/2021/05/convolutional-neural-networks-cnn/</a:t>
            </a:r>
            <a:endParaRPr sz="900"/>
          </a:p>
        </p:txBody>
      </p:sp>
      <p:pic>
        <p:nvPicPr>
          <p:cNvPr id="164" name="Google Shape;164;p27"/>
          <p:cNvPicPr preferRelativeResize="0"/>
          <p:nvPr/>
        </p:nvPicPr>
        <p:blipFill>
          <a:blip r:embed="rId3">
            <a:alphaModFix/>
          </a:blip>
          <a:stretch>
            <a:fillRect/>
          </a:stretch>
        </p:blipFill>
        <p:spPr>
          <a:xfrm>
            <a:off x="250675" y="1005213"/>
            <a:ext cx="8396401" cy="36941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8"/>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Transfer learning</a:t>
            </a:r>
            <a:endParaRPr/>
          </a:p>
        </p:txBody>
      </p:sp>
      <p:sp>
        <p:nvSpPr>
          <p:cNvPr id="170" name="Google Shape;170;p28"/>
          <p:cNvSpPr txBox="1"/>
          <p:nvPr>
            <p:ph idx="1" type="body"/>
          </p:nvPr>
        </p:nvSpPr>
        <p:spPr>
          <a:xfrm>
            <a:off x="311700" y="1266325"/>
            <a:ext cx="8520600" cy="33027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We have a Pre-trained model and then we try to retrain it for a new problem</a:t>
            </a:r>
            <a:endParaRPr/>
          </a:p>
          <a:p>
            <a:pPr indent="0" lvl="0" marL="0" rtl="0" algn="l">
              <a:spcBef>
                <a:spcPts val="1200"/>
              </a:spcBef>
              <a:spcAft>
                <a:spcPts val="0"/>
              </a:spcAft>
              <a:buNone/>
            </a:pPr>
            <a:r>
              <a:rPr lang="en"/>
              <a:t>Using transfer learning we can reduce the no. of epochs. It saves lot of </a:t>
            </a:r>
            <a:r>
              <a:rPr lang="en"/>
              <a:t>computation.</a:t>
            </a:r>
            <a:endParaRPr/>
          </a:p>
          <a:p>
            <a:pPr indent="0" lvl="0" marL="0" rtl="0" algn="l">
              <a:spcBef>
                <a:spcPts val="1200"/>
              </a:spcBef>
              <a:spcAft>
                <a:spcPts val="0"/>
              </a:spcAft>
              <a:buNone/>
            </a:pPr>
            <a:r>
              <a:rPr lang="en"/>
              <a:t>Weights of the Hidden layers in the middle merely changes , so we get weights of a pre trained model and we change only last few layers for our new problem.</a:t>
            </a:r>
            <a:endParaRPr/>
          </a:p>
          <a:p>
            <a:pPr indent="0" lvl="0" marL="0" rtl="0" algn="l">
              <a:spcBef>
                <a:spcPts val="1200"/>
              </a:spcBef>
              <a:spcAft>
                <a:spcPts val="0"/>
              </a:spcAft>
              <a:buNone/>
            </a:pPr>
            <a:r>
              <a:rPr lang="en"/>
              <a:t>We have tried multiple models using transfer learning techniques for finding the best accuracy. These models are </a:t>
            </a:r>
            <a:r>
              <a:rPr b="1" lang="en"/>
              <a:t>VGG16 </a:t>
            </a:r>
            <a:r>
              <a:rPr lang="en"/>
              <a:t>and </a:t>
            </a:r>
            <a:r>
              <a:rPr b="1" lang="en"/>
              <a:t>MobileNet.</a:t>
            </a:r>
            <a:endParaRPr b="1"/>
          </a:p>
          <a:p>
            <a:pPr indent="0" lvl="0" marL="0" rtl="0" algn="l">
              <a:spcBef>
                <a:spcPts val="1200"/>
              </a:spcBef>
              <a:spcAft>
                <a:spcPts val="1200"/>
              </a:spcAft>
              <a:buNone/>
            </a:pPr>
            <a:r>
              <a:rPr lang="en" sz="800"/>
              <a:t>https://www.youtube.com/watch?v=LsdxvjLWkIY&amp;ab_channel=codebasics</a:t>
            </a:r>
            <a:endParaRPr sz="8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9"/>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Transfer Learning</a:t>
            </a:r>
            <a:endParaRPr/>
          </a:p>
        </p:txBody>
      </p:sp>
      <p:sp>
        <p:nvSpPr>
          <p:cNvPr id="176" name="Google Shape;176;p29"/>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7" name="Google Shape;177;p29"/>
          <p:cNvPicPr preferRelativeResize="0"/>
          <p:nvPr/>
        </p:nvPicPr>
        <p:blipFill>
          <a:blip r:embed="rId3">
            <a:alphaModFix/>
          </a:blip>
          <a:stretch>
            <a:fillRect/>
          </a:stretch>
        </p:blipFill>
        <p:spPr>
          <a:xfrm>
            <a:off x="311700" y="1266325"/>
            <a:ext cx="8401050" cy="34751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0"/>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a:t>
            </a:r>
            <a:endParaRPr/>
          </a:p>
        </p:txBody>
      </p:sp>
      <p:sp>
        <p:nvSpPr>
          <p:cNvPr id="183" name="Google Shape;183;p30"/>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4" name="Google Shape;184;p30"/>
          <p:cNvPicPr preferRelativeResize="0"/>
          <p:nvPr/>
        </p:nvPicPr>
        <p:blipFill>
          <a:blip r:embed="rId3">
            <a:alphaModFix/>
          </a:blip>
          <a:stretch>
            <a:fillRect/>
          </a:stretch>
        </p:blipFill>
        <p:spPr>
          <a:xfrm>
            <a:off x="833438" y="1652575"/>
            <a:ext cx="7477125" cy="18383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1"/>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Localization : FPN</a:t>
            </a:r>
            <a:endParaRPr/>
          </a:p>
        </p:txBody>
      </p:sp>
      <p:sp>
        <p:nvSpPr>
          <p:cNvPr id="190" name="Google Shape;190;p31"/>
          <p:cNvSpPr txBox="1"/>
          <p:nvPr>
            <p:ph idx="1" type="body"/>
          </p:nvPr>
        </p:nvSpPr>
        <p:spPr>
          <a:xfrm>
            <a:off x="311700" y="1266325"/>
            <a:ext cx="8520600" cy="387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Feature Pyramid Network </a:t>
            </a:r>
            <a:endParaRPr/>
          </a:p>
          <a:p>
            <a:pPr indent="-342900" lvl="0" marL="457200" rtl="0" algn="l">
              <a:spcBef>
                <a:spcPts val="1200"/>
              </a:spcBef>
              <a:spcAft>
                <a:spcPts val="0"/>
              </a:spcAft>
              <a:buSzPts val="1800"/>
              <a:buChar char="●"/>
            </a:pPr>
            <a:r>
              <a:rPr lang="en"/>
              <a:t>Feature extractor</a:t>
            </a:r>
            <a:endParaRPr/>
          </a:p>
          <a:p>
            <a:pPr indent="-342900" lvl="0" marL="457200" rtl="0" algn="l">
              <a:spcBef>
                <a:spcPts val="0"/>
              </a:spcBef>
              <a:spcAft>
                <a:spcPts val="0"/>
              </a:spcAft>
              <a:buSzPts val="1800"/>
              <a:buChar char="●"/>
            </a:pPr>
            <a:r>
              <a:rPr lang="en"/>
              <a:t>Bottom-up pathway as Normal CNN</a:t>
            </a:r>
            <a:endParaRPr/>
          </a:p>
          <a:p>
            <a:pPr indent="-342900" lvl="0" marL="457200" rtl="0" algn="l">
              <a:spcBef>
                <a:spcPts val="0"/>
              </a:spcBef>
              <a:spcAft>
                <a:spcPts val="0"/>
              </a:spcAft>
              <a:buSzPts val="1800"/>
              <a:buChar char="●"/>
            </a:pPr>
            <a:r>
              <a:rPr lang="en"/>
              <a:t>Top down pathway :</a:t>
            </a:r>
            <a:endParaRPr/>
          </a:p>
          <a:p>
            <a:pPr indent="0" lvl="0" marL="0" rtl="0" algn="l">
              <a:spcBef>
                <a:spcPts val="1200"/>
              </a:spcBef>
              <a:spcAft>
                <a:spcPts val="0"/>
              </a:spcAft>
              <a:buNone/>
            </a:pPr>
            <a:r>
              <a:rPr lang="en"/>
              <a:t>High resolution features megre with low </a:t>
            </a:r>
            <a:endParaRPr/>
          </a:p>
          <a:p>
            <a:pPr indent="0" lvl="0" marL="0" rtl="0" algn="l">
              <a:spcBef>
                <a:spcPts val="1200"/>
              </a:spcBef>
              <a:spcAft>
                <a:spcPts val="0"/>
              </a:spcAft>
              <a:buNone/>
            </a:pPr>
            <a:r>
              <a:rPr lang="en"/>
              <a:t>Resolution features to give high quality </a:t>
            </a:r>
            <a:endParaRPr/>
          </a:p>
          <a:p>
            <a:pPr indent="0" lvl="0" marL="0" rtl="0" algn="l">
              <a:spcBef>
                <a:spcPts val="1200"/>
              </a:spcBef>
              <a:spcAft>
                <a:spcPts val="0"/>
              </a:spcAft>
              <a:buNone/>
            </a:pPr>
            <a:r>
              <a:rPr lang="en"/>
              <a:t>Feature maps.</a:t>
            </a:r>
            <a:endParaRPr/>
          </a:p>
          <a:p>
            <a:pPr indent="0" lvl="0" marL="0" rtl="0" algn="l">
              <a:spcBef>
                <a:spcPts val="1200"/>
              </a:spcBef>
              <a:spcAft>
                <a:spcPts val="1200"/>
              </a:spcAft>
              <a:buNone/>
            </a:pPr>
            <a:r>
              <a:rPr lang="en" sz="800"/>
              <a:t>https://jonathan-hui.medium.com/understanding-feature-pyramid-networks-for-object-detection-fpn-45b227b9106c</a:t>
            </a:r>
            <a:endParaRPr sz="800"/>
          </a:p>
        </p:txBody>
      </p:sp>
      <p:pic>
        <p:nvPicPr>
          <p:cNvPr id="191" name="Google Shape;191;p31"/>
          <p:cNvPicPr preferRelativeResize="0"/>
          <p:nvPr/>
        </p:nvPicPr>
        <p:blipFill>
          <a:blip r:embed="rId3">
            <a:alphaModFix/>
          </a:blip>
          <a:stretch>
            <a:fillRect/>
          </a:stretch>
        </p:blipFill>
        <p:spPr>
          <a:xfrm>
            <a:off x="4855520" y="969300"/>
            <a:ext cx="3976775" cy="27908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4"/>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72" name="Google Shape;72;p1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Hot rolled steel is used in </a:t>
            </a:r>
            <a:r>
              <a:rPr lang="en"/>
              <a:t>mining, agriculture, and building infrastructure and bridges, as it is </a:t>
            </a:r>
            <a:r>
              <a:rPr lang="en"/>
              <a:t>economical, durable, and ductile. </a:t>
            </a:r>
            <a:endParaRPr/>
          </a:p>
          <a:p>
            <a:pPr indent="-342900" lvl="0" marL="457200" rtl="0" algn="l">
              <a:spcBef>
                <a:spcPts val="0"/>
              </a:spcBef>
              <a:spcAft>
                <a:spcPts val="0"/>
              </a:spcAft>
              <a:buSzPts val="1800"/>
              <a:buChar char="●"/>
            </a:pPr>
            <a:r>
              <a:rPr lang="en"/>
              <a:t>Defect-free product needs to be used, but during different mechanical operations </a:t>
            </a:r>
            <a:r>
              <a:rPr lang="en"/>
              <a:t>different types of surface defects shows up on the surfaces of hot-rolled strips, and lead to financial losses.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2"/>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UNet</a:t>
            </a:r>
            <a:endParaRPr/>
          </a:p>
        </p:txBody>
      </p:sp>
      <p:sp>
        <p:nvSpPr>
          <p:cNvPr id="197" name="Google Shape;197;p32"/>
          <p:cNvSpPr txBox="1"/>
          <p:nvPr>
            <p:ph idx="1" type="body"/>
          </p:nvPr>
        </p:nvSpPr>
        <p:spPr>
          <a:xfrm>
            <a:off x="311700" y="1266325"/>
            <a:ext cx="8520600" cy="39753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Invented in 2015 for Biomedical Images</a:t>
            </a:r>
            <a:endParaRPr/>
          </a:p>
          <a:p>
            <a:pPr indent="-342900" lvl="0" marL="457200" rtl="0" algn="l">
              <a:spcBef>
                <a:spcPts val="0"/>
              </a:spcBef>
              <a:spcAft>
                <a:spcPts val="0"/>
              </a:spcAft>
              <a:buSzPts val="1800"/>
              <a:buChar char="●"/>
            </a:pPr>
            <a:r>
              <a:rPr lang="en"/>
              <a:t>Named </a:t>
            </a:r>
            <a:r>
              <a:rPr lang="en"/>
              <a:t>because</a:t>
            </a:r>
            <a:r>
              <a:rPr lang="en"/>
              <a:t> of it’s shape U.</a:t>
            </a:r>
            <a:endParaRPr/>
          </a:p>
          <a:p>
            <a:pPr indent="-342900" lvl="0" marL="457200" rtl="0" algn="l">
              <a:spcBef>
                <a:spcPts val="0"/>
              </a:spcBef>
              <a:spcAft>
                <a:spcPts val="0"/>
              </a:spcAft>
              <a:buSzPts val="1800"/>
              <a:buChar char="●"/>
            </a:pPr>
            <a:r>
              <a:rPr lang="en"/>
              <a:t>It does </a:t>
            </a:r>
            <a:r>
              <a:rPr lang="en"/>
              <a:t>classification</a:t>
            </a:r>
            <a:r>
              <a:rPr lang="en"/>
              <a:t> on every pixel.</a:t>
            </a:r>
            <a:endParaRPr/>
          </a:p>
          <a:p>
            <a:pPr indent="-342900" lvl="0" marL="457200" rtl="0" algn="l">
              <a:spcBef>
                <a:spcPts val="0"/>
              </a:spcBef>
              <a:spcAft>
                <a:spcPts val="0"/>
              </a:spcAft>
              <a:buSzPts val="1800"/>
              <a:buChar char="●"/>
            </a:pPr>
            <a:r>
              <a:rPr lang="en"/>
              <a:t>Input size == output size</a:t>
            </a:r>
            <a:endParaRPr/>
          </a:p>
          <a:p>
            <a:pPr indent="0" lvl="0" marL="0" rtl="0" algn="l">
              <a:spcBef>
                <a:spcPts val="1200"/>
              </a:spcBef>
              <a:spcAft>
                <a:spcPts val="0"/>
              </a:spcAft>
              <a:buNone/>
            </a:pPr>
            <a:r>
              <a:rPr lang="en"/>
              <a:t>Symmetric architecture and consist of 2 parts</a:t>
            </a:r>
            <a:endParaRPr/>
          </a:p>
          <a:p>
            <a:pPr indent="-342900" lvl="0" marL="457200" rtl="0" algn="l">
              <a:spcBef>
                <a:spcPts val="1200"/>
              </a:spcBef>
              <a:spcAft>
                <a:spcPts val="0"/>
              </a:spcAft>
              <a:buSzPts val="1800"/>
              <a:buChar char="●"/>
            </a:pPr>
            <a:r>
              <a:rPr lang="en"/>
              <a:t>Contracting path </a:t>
            </a:r>
            <a:endParaRPr/>
          </a:p>
          <a:p>
            <a:pPr indent="0" lvl="0" marL="457200" rtl="0" algn="l">
              <a:spcBef>
                <a:spcPts val="1200"/>
              </a:spcBef>
              <a:spcAft>
                <a:spcPts val="0"/>
              </a:spcAft>
              <a:buNone/>
            </a:pPr>
            <a:r>
              <a:rPr lang="en"/>
              <a:t> (</a:t>
            </a:r>
            <a:r>
              <a:rPr lang="en" sz="1200">
                <a:solidFill>
                  <a:srgbClr val="292929"/>
                </a:solidFill>
                <a:highlight>
                  <a:srgbClr val="F2F2F2"/>
                </a:highlight>
                <a:latin typeface="Courier New"/>
                <a:ea typeface="Courier New"/>
                <a:cs typeface="Courier New"/>
                <a:sym typeface="Courier New"/>
              </a:rPr>
              <a:t>conv_layer1 -&gt; conv_layer2 -&gt; max_pooling -&gt; dropout(optional)</a:t>
            </a:r>
            <a:r>
              <a:rPr lang="en"/>
              <a:t>)</a:t>
            </a:r>
            <a:endParaRPr/>
          </a:p>
          <a:p>
            <a:pPr indent="-342900" lvl="0" marL="457200" rtl="0" algn="l">
              <a:spcBef>
                <a:spcPts val="1200"/>
              </a:spcBef>
              <a:spcAft>
                <a:spcPts val="0"/>
              </a:spcAft>
              <a:buSzPts val="1800"/>
              <a:buChar char="●"/>
            </a:pPr>
            <a:r>
              <a:rPr lang="en"/>
              <a:t>Expansive path</a:t>
            </a:r>
            <a:endParaRPr/>
          </a:p>
          <a:p>
            <a:pPr indent="0" lvl="0" marL="457200" rtl="0" algn="l">
              <a:spcBef>
                <a:spcPts val="1200"/>
              </a:spcBef>
              <a:spcAft>
                <a:spcPts val="0"/>
              </a:spcAft>
              <a:buNone/>
            </a:pPr>
            <a:r>
              <a:rPr lang="en"/>
              <a:t>(</a:t>
            </a:r>
            <a:r>
              <a:rPr lang="en" sz="1200">
                <a:solidFill>
                  <a:srgbClr val="292929"/>
                </a:solidFill>
                <a:highlight>
                  <a:srgbClr val="F2F2F2"/>
                </a:highlight>
                <a:latin typeface="Courier New"/>
                <a:ea typeface="Courier New"/>
                <a:cs typeface="Courier New"/>
                <a:sym typeface="Courier New"/>
              </a:rPr>
              <a:t>conv_2d_transpose -&gt; concatenate -&gt; conv_layer1 -&gt; conv_layer2</a:t>
            </a:r>
            <a:r>
              <a:rPr lang="en"/>
              <a:t>)</a:t>
            </a:r>
            <a:endParaRPr/>
          </a:p>
          <a:p>
            <a:pPr indent="0" lvl="0" marL="457200" rtl="0" algn="l">
              <a:spcBef>
                <a:spcPts val="1200"/>
              </a:spcBef>
              <a:spcAft>
                <a:spcPts val="1200"/>
              </a:spcAft>
              <a:buNone/>
            </a:pPr>
            <a:r>
              <a:rPr lang="en" sz="800"/>
              <a:t>https://towardsdatascience.com/unet-line-by-line-explanation-9b191c76baf5</a:t>
            </a:r>
            <a:endParaRPr sz="800"/>
          </a:p>
        </p:txBody>
      </p:sp>
      <p:pic>
        <p:nvPicPr>
          <p:cNvPr id="198" name="Google Shape;198;p32"/>
          <p:cNvPicPr preferRelativeResize="0"/>
          <p:nvPr/>
        </p:nvPicPr>
        <p:blipFill>
          <a:blip r:embed="rId3">
            <a:alphaModFix/>
          </a:blip>
          <a:stretch>
            <a:fillRect/>
          </a:stretch>
        </p:blipFill>
        <p:spPr>
          <a:xfrm>
            <a:off x="5188826" y="0"/>
            <a:ext cx="4291751" cy="33999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3"/>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ResNet</a:t>
            </a:r>
            <a:endParaRPr/>
          </a:p>
        </p:txBody>
      </p:sp>
      <p:sp>
        <p:nvSpPr>
          <p:cNvPr id="204" name="Google Shape;204;p33"/>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Resnet solve vanishing Gradient problem. </a:t>
            </a:r>
            <a:endParaRPr/>
          </a:p>
          <a:p>
            <a:pPr indent="0" lvl="0" marL="0" rtl="0" algn="l">
              <a:spcBef>
                <a:spcPts val="1200"/>
              </a:spcBef>
              <a:spcAft>
                <a:spcPts val="0"/>
              </a:spcAft>
              <a:buNone/>
            </a:pPr>
            <a:r>
              <a:rPr lang="en"/>
              <a:t>W</a:t>
            </a:r>
            <a:r>
              <a:rPr lang="en"/>
              <a:t>hen the network is too deep, the gradients from where the loss function is calculated easily shrink to zero after several applications of the chain rule. This result on the weights never updating its values and therefore, no learning is being performed.</a:t>
            </a:r>
            <a:endParaRPr/>
          </a:p>
          <a:p>
            <a:pPr indent="0" lvl="0" marL="0" rtl="0" algn="l">
              <a:spcBef>
                <a:spcPts val="1200"/>
              </a:spcBef>
              <a:spcAft>
                <a:spcPts val="0"/>
              </a:spcAft>
              <a:buNone/>
            </a:pPr>
            <a:r>
              <a:rPr lang="en"/>
              <a:t>G</a:t>
            </a:r>
            <a:r>
              <a:rPr lang="en"/>
              <a:t>radients can flow directly through the skip connections backwards from later layers to initial filters.</a:t>
            </a:r>
            <a:endParaRPr/>
          </a:p>
          <a:p>
            <a:pPr indent="0" lvl="0" marL="0" rtl="0" algn="l">
              <a:spcBef>
                <a:spcPts val="1200"/>
              </a:spcBef>
              <a:spcAft>
                <a:spcPts val="1200"/>
              </a:spcAft>
              <a:buNone/>
            </a:pPr>
            <a:r>
              <a:rPr lang="en" sz="800"/>
              <a:t>https://towardsdatascience.com/understanding-and-visualizing-resnets-442284831be8</a:t>
            </a:r>
            <a:endParaRPr sz="8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4"/>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10" name="Google Shape;210;p3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1" name="Google Shape;211;p34"/>
          <p:cNvPicPr preferRelativeResize="0"/>
          <p:nvPr/>
        </p:nvPicPr>
        <p:blipFill>
          <a:blip r:embed="rId3">
            <a:alphaModFix/>
          </a:blip>
          <a:stretch>
            <a:fillRect/>
          </a:stretch>
        </p:blipFill>
        <p:spPr>
          <a:xfrm>
            <a:off x="0" y="1628321"/>
            <a:ext cx="9144000" cy="1886857"/>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5"/>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YOLO</a:t>
            </a:r>
            <a:endParaRPr/>
          </a:p>
        </p:txBody>
      </p:sp>
      <p:sp>
        <p:nvSpPr>
          <p:cNvPr id="217" name="Google Shape;217;p35"/>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YOLO stands for You Only Look Once.</a:t>
            </a:r>
            <a:endParaRPr/>
          </a:p>
          <a:p>
            <a:pPr indent="0" lvl="0" marL="0" rtl="0" algn="l">
              <a:spcBef>
                <a:spcPts val="1200"/>
              </a:spcBef>
              <a:spcAft>
                <a:spcPts val="0"/>
              </a:spcAft>
              <a:buNone/>
            </a:pPr>
            <a:r>
              <a:rPr lang="en"/>
              <a:t>We get an output in form of vector which stores various info such </a:t>
            </a:r>
            <a:endParaRPr/>
          </a:p>
          <a:p>
            <a:pPr indent="0" lvl="0" marL="0" rtl="0" algn="l">
              <a:spcBef>
                <a:spcPts val="1200"/>
              </a:spcBef>
              <a:spcAft>
                <a:spcPts val="0"/>
              </a:spcAft>
              <a:buNone/>
            </a:pPr>
            <a:r>
              <a:rPr lang="en"/>
              <a:t>a</a:t>
            </a:r>
            <a:r>
              <a:rPr lang="en"/>
              <a:t>s  object centre’s coordinates as well as dimension of object.</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What if we have multiple objects?</a:t>
            </a:r>
            <a:endParaRPr/>
          </a:p>
          <a:p>
            <a:pPr indent="0" lvl="0" marL="0" rtl="0" algn="l">
              <a:spcBef>
                <a:spcPts val="1200"/>
              </a:spcBef>
              <a:spcAft>
                <a:spcPts val="0"/>
              </a:spcAft>
              <a:buNone/>
            </a:pPr>
            <a:r>
              <a:rPr lang="en"/>
              <a:t>The answer is we use YOLO.</a:t>
            </a:r>
            <a:endParaRPr/>
          </a:p>
          <a:p>
            <a:pPr indent="0" lvl="0" marL="0" rtl="0" algn="l">
              <a:spcBef>
                <a:spcPts val="1200"/>
              </a:spcBef>
              <a:spcAft>
                <a:spcPts val="1200"/>
              </a:spcAft>
              <a:buNone/>
            </a:pPr>
            <a:r>
              <a:rPr lang="en" sz="800"/>
              <a:t>https://www.youtube.com/watch?v=ag3DLKsl2vk&amp;t=455s&amp;ab_channel=codebasics</a:t>
            </a:r>
            <a:endParaRPr sz="800"/>
          </a:p>
        </p:txBody>
      </p:sp>
      <p:pic>
        <p:nvPicPr>
          <p:cNvPr id="218" name="Google Shape;218;p35"/>
          <p:cNvPicPr preferRelativeResize="0"/>
          <p:nvPr/>
        </p:nvPicPr>
        <p:blipFill>
          <a:blip r:embed="rId3">
            <a:alphaModFix/>
          </a:blip>
          <a:stretch>
            <a:fillRect/>
          </a:stretch>
        </p:blipFill>
        <p:spPr>
          <a:xfrm>
            <a:off x="7527738" y="762000"/>
            <a:ext cx="1019175" cy="3619500"/>
          </a:xfrm>
          <a:prstGeom prst="rect">
            <a:avLst/>
          </a:prstGeom>
          <a:noFill/>
          <a:ln>
            <a:noFill/>
          </a:ln>
        </p:spPr>
      </p:pic>
      <p:pic>
        <p:nvPicPr>
          <p:cNvPr id="219" name="Google Shape;219;p35"/>
          <p:cNvPicPr preferRelativeResize="0"/>
          <p:nvPr/>
        </p:nvPicPr>
        <p:blipFill>
          <a:blip r:embed="rId4">
            <a:alphaModFix/>
          </a:blip>
          <a:stretch>
            <a:fillRect/>
          </a:stretch>
        </p:blipFill>
        <p:spPr>
          <a:xfrm>
            <a:off x="4859950" y="2704373"/>
            <a:ext cx="2257425" cy="18646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6"/>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YOLO</a:t>
            </a:r>
            <a:endParaRPr/>
          </a:p>
        </p:txBody>
      </p:sp>
      <p:sp>
        <p:nvSpPr>
          <p:cNvPr id="225" name="Google Shape;225;p36"/>
          <p:cNvSpPr txBox="1"/>
          <p:nvPr>
            <p:ph idx="1" type="body"/>
          </p:nvPr>
        </p:nvSpPr>
        <p:spPr>
          <a:xfrm>
            <a:off x="311700" y="1416650"/>
            <a:ext cx="8520600" cy="3152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 one forward pass we are making prediction.</a:t>
            </a:r>
            <a:endParaRPr/>
          </a:p>
          <a:p>
            <a:pPr indent="0" lvl="0" marL="0" rtl="0" algn="l">
              <a:spcBef>
                <a:spcPts val="1200"/>
              </a:spcBef>
              <a:spcAft>
                <a:spcPts val="1200"/>
              </a:spcAft>
              <a:buNone/>
            </a:pPr>
            <a:r>
              <a:rPr lang="en"/>
              <a:t>We will now get 16 vectors of size 7 .</a:t>
            </a:r>
            <a:endParaRPr/>
          </a:p>
        </p:txBody>
      </p:sp>
      <p:pic>
        <p:nvPicPr>
          <p:cNvPr id="226" name="Google Shape;226;p36"/>
          <p:cNvPicPr preferRelativeResize="0"/>
          <p:nvPr/>
        </p:nvPicPr>
        <p:blipFill>
          <a:blip r:embed="rId3">
            <a:alphaModFix/>
          </a:blip>
          <a:stretch>
            <a:fillRect/>
          </a:stretch>
        </p:blipFill>
        <p:spPr>
          <a:xfrm>
            <a:off x="5911150" y="1078848"/>
            <a:ext cx="2857500" cy="3293725"/>
          </a:xfrm>
          <a:prstGeom prst="rect">
            <a:avLst/>
          </a:prstGeom>
          <a:noFill/>
          <a:ln>
            <a:noFill/>
          </a:ln>
        </p:spPr>
      </p:pic>
      <p:pic>
        <p:nvPicPr>
          <p:cNvPr id="227" name="Google Shape;227;p36"/>
          <p:cNvPicPr preferRelativeResize="0"/>
          <p:nvPr/>
        </p:nvPicPr>
        <p:blipFill>
          <a:blip r:embed="rId4">
            <a:alphaModFix/>
          </a:blip>
          <a:stretch>
            <a:fillRect/>
          </a:stretch>
        </p:blipFill>
        <p:spPr>
          <a:xfrm>
            <a:off x="2186025" y="2658950"/>
            <a:ext cx="1562100" cy="1638300"/>
          </a:xfrm>
          <a:prstGeom prst="rect">
            <a:avLst/>
          </a:prstGeom>
          <a:noFill/>
          <a:ln>
            <a:noFill/>
          </a:ln>
        </p:spPr>
      </p:pic>
      <p:pic>
        <p:nvPicPr>
          <p:cNvPr id="228" name="Google Shape;228;p36"/>
          <p:cNvPicPr preferRelativeResize="0"/>
          <p:nvPr/>
        </p:nvPicPr>
        <p:blipFill>
          <a:blip r:embed="rId5">
            <a:alphaModFix/>
          </a:blip>
          <a:stretch>
            <a:fillRect/>
          </a:stretch>
        </p:blipFill>
        <p:spPr>
          <a:xfrm>
            <a:off x="4487938" y="3353388"/>
            <a:ext cx="800100" cy="1019175"/>
          </a:xfrm>
          <a:prstGeom prst="rect">
            <a:avLst/>
          </a:prstGeom>
          <a:noFill/>
          <a:ln>
            <a:noFill/>
          </a:ln>
        </p:spPr>
      </p:pic>
      <p:pic>
        <p:nvPicPr>
          <p:cNvPr id="229" name="Google Shape;229;p36"/>
          <p:cNvPicPr preferRelativeResize="0"/>
          <p:nvPr/>
        </p:nvPicPr>
        <p:blipFill>
          <a:blip r:embed="rId6">
            <a:alphaModFix/>
          </a:blip>
          <a:stretch>
            <a:fillRect/>
          </a:stretch>
        </p:blipFill>
        <p:spPr>
          <a:xfrm>
            <a:off x="4502225" y="2009775"/>
            <a:ext cx="771525" cy="11239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a:t>
            </a:r>
            <a:endParaRPr/>
          </a:p>
        </p:txBody>
      </p:sp>
      <p:sp>
        <p:nvSpPr>
          <p:cNvPr id="235" name="Google Shape;235;p37"/>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graphicFrame>
        <p:nvGraphicFramePr>
          <p:cNvPr id="236" name="Google Shape;236;p37"/>
          <p:cNvGraphicFramePr/>
          <p:nvPr/>
        </p:nvGraphicFramePr>
        <p:xfrm>
          <a:off x="1602775" y="1599025"/>
          <a:ext cx="3000000" cy="3000000"/>
        </p:xfrm>
        <a:graphic>
          <a:graphicData uri="http://schemas.openxmlformats.org/drawingml/2006/table">
            <a:tbl>
              <a:tblPr>
                <a:noFill/>
                <a:tableStyleId>{29AB120D-3212-4734-B28E-D9038BC00D36}</a:tableStyleId>
              </a:tblPr>
              <a:tblGrid>
                <a:gridCol w="2071575"/>
                <a:gridCol w="1381050"/>
                <a:gridCol w="1046575"/>
                <a:gridCol w="1715525"/>
              </a:tblGrid>
              <a:tr h="394700">
                <a:tc>
                  <a:txBody>
                    <a:bodyPr/>
                    <a:lstStyle/>
                    <a:p>
                      <a:pPr indent="0" lvl="0" marL="0" rtl="0" algn="ctr">
                        <a:spcBef>
                          <a:spcPts val="0"/>
                        </a:spcBef>
                        <a:spcAft>
                          <a:spcPts val="0"/>
                        </a:spcAft>
                        <a:buNone/>
                      </a:pPr>
                      <a:r>
                        <a:rPr b="1" lang="en" sz="1300">
                          <a:latin typeface="Times New Roman"/>
                          <a:ea typeface="Times New Roman"/>
                          <a:cs typeface="Times New Roman"/>
                          <a:sym typeface="Times New Roman"/>
                        </a:rPr>
                        <a:t>Model</a:t>
                      </a:r>
                      <a:endParaRPr b="1" sz="13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b="1" lang="en" sz="1300">
                          <a:latin typeface="Times New Roman"/>
                          <a:ea typeface="Times New Roman"/>
                          <a:cs typeface="Times New Roman"/>
                          <a:sym typeface="Times New Roman"/>
                        </a:rPr>
                        <a:t>IOU</a:t>
                      </a:r>
                      <a:endParaRPr b="1" sz="13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b="1" lang="en" sz="1300">
                          <a:latin typeface="Times New Roman"/>
                          <a:ea typeface="Times New Roman"/>
                          <a:cs typeface="Times New Roman"/>
                          <a:sym typeface="Times New Roman"/>
                        </a:rPr>
                        <a:t>Epochs</a:t>
                      </a:r>
                      <a:endParaRPr b="1" sz="13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b="1" lang="en" sz="1300">
                          <a:latin typeface="Times New Roman"/>
                          <a:ea typeface="Times New Roman"/>
                          <a:cs typeface="Times New Roman"/>
                          <a:sym typeface="Times New Roman"/>
                        </a:rPr>
                        <a:t>Training Time</a:t>
                      </a:r>
                      <a:endParaRPr b="1" sz="1300">
                        <a:latin typeface="Times New Roman"/>
                        <a:ea typeface="Times New Roman"/>
                        <a:cs typeface="Times New Roman"/>
                        <a:sym typeface="Times New Roman"/>
                      </a:endParaRPr>
                    </a:p>
                  </a:txBody>
                  <a:tcPr marT="63500" marB="63500" marR="63500" marL="63500"/>
                </a:tc>
              </a:tr>
              <a:tr h="544150">
                <a:tc>
                  <a:txBody>
                    <a:bodyPr/>
                    <a:lstStyle/>
                    <a:p>
                      <a:pPr indent="0" lvl="0" marL="0" rtl="0" algn="ctr">
                        <a:lnSpc>
                          <a:spcPct val="115000"/>
                        </a:lnSpc>
                        <a:spcBef>
                          <a:spcPts val="0"/>
                        </a:spcBef>
                        <a:spcAft>
                          <a:spcPts val="1000"/>
                        </a:spcAft>
                        <a:buNone/>
                      </a:pPr>
                      <a:r>
                        <a:rPr b="1" lang="en" sz="1100">
                          <a:latin typeface="Times New Roman"/>
                          <a:ea typeface="Times New Roman"/>
                          <a:cs typeface="Times New Roman"/>
                          <a:sym typeface="Times New Roman"/>
                        </a:rPr>
                        <a:t>Unet with Resnet34</a:t>
                      </a:r>
                      <a:endParaRPr sz="11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100">
                          <a:latin typeface="Times New Roman"/>
                          <a:ea typeface="Times New Roman"/>
                          <a:cs typeface="Times New Roman"/>
                          <a:sym typeface="Times New Roman"/>
                        </a:rPr>
                        <a:t>67.78</a:t>
                      </a:r>
                      <a:endParaRPr sz="11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100">
                          <a:latin typeface="Times New Roman"/>
                          <a:ea typeface="Times New Roman"/>
                          <a:cs typeface="Times New Roman"/>
                          <a:sym typeface="Times New Roman"/>
                        </a:rPr>
                        <a:t>20</a:t>
                      </a:r>
                      <a:endParaRPr sz="11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100">
                          <a:latin typeface="Times New Roman"/>
                          <a:ea typeface="Times New Roman"/>
                          <a:cs typeface="Times New Roman"/>
                          <a:sym typeface="Times New Roman"/>
                        </a:rPr>
                        <a:t>2hr 46 min</a:t>
                      </a:r>
                      <a:endParaRPr sz="1100">
                        <a:latin typeface="Times New Roman"/>
                        <a:ea typeface="Times New Roman"/>
                        <a:cs typeface="Times New Roman"/>
                        <a:sym typeface="Times New Roman"/>
                      </a:endParaRPr>
                    </a:p>
                  </a:txBody>
                  <a:tcPr marT="63500" marB="63500" marR="63500" marL="63500"/>
                </a:tc>
              </a:tr>
              <a:tr h="544150">
                <a:tc>
                  <a:txBody>
                    <a:bodyPr/>
                    <a:lstStyle/>
                    <a:p>
                      <a:pPr indent="0" lvl="0" marL="0" rtl="0" algn="ctr">
                        <a:lnSpc>
                          <a:spcPct val="115000"/>
                        </a:lnSpc>
                        <a:spcBef>
                          <a:spcPts val="0"/>
                        </a:spcBef>
                        <a:spcAft>
                          <a:spcPts val="1000"/>
                        </a:spcAft>
                        <a:buNone/>
                      </a:pPr>
                      <a:r>
                        <a:rPr b="1" lang="en" sz="1100">
                          <a:latin typeface="Times New Roman"/>
                          <a:ea typeface="Times New Roman"/>
                          <a:cs typeface="Times New Roman"/>
                          <a:sym typeface="Times New Roman"/>
                        </a:rPr>
                        <a:t>FPN with Resnet34</a:t>
                      </a:r>
                      <a:endParaRPr sz="11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100">
                          <a:latin typeface="Times New Roman"/>
                          <a:ea typeface="Times New Roman"/>
                          <a:cs typeface="Times New Roman"/>
                          <a:sym typeface="Times New Roman"/>
                        </a:rPr>
                        <a:t>68.18</a:t>
                      </a:r>
                      <a:endParaRPr sz="11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100">
                          <a:latin typeface="Times New Roman"/>
                          <a:ea typeface="Times New Roman"/>
                          <a:cs typeface="Times New Roman"/>
                          <a:sym typeface="Times New Roman"/>
                        </a:rPr>
                        <a:t>20</a:t>
                      </a:r>
                      <a:endParaRPr sz="11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100">
                          <a:latin typeface="Times New Roman"/>
                          <a:ea typeface="Times New Roman"/>
                          <a:cs typeface="Times New Roman"/>
                          <a:sym typeface="Times New Roman"/>
                        </a:rPr>
                        <a:t>1hr 27 min</a:t>
                      </a:r>
                      <a:endParaRPr sz="1100">
                        <a:latin typeface="Times New Roman"/>
                        <a:ea typeface="Times New Roman"/>
                        <a:cs typeface="Times New Roman"/>
                        <a:sym typeface="Times New Roman"/>
                      </a:endParaRPr>
                    </a:p>
                  </a:txBody>
                  <a:tcPr marT="63500" marB="63500" marR="63500" marL="63500"/>
                </a:tc>
              </a:tr>
              <a:tr h="521150">
                <a:tc>
                  <a:txBody>
                    <a:bodyPr/>
                    <a:lstStyle/>
                    <a:p>
                      <a:pPr indent="0" lvl="0" marL="0" rtl="0" algn="ctr">
                        <a:lnSpc>
                          <a:spcPct val="115000"/>
                        </a:lnSpc>
                        <a:spcBef>
                          <a:spcPts val="0"/>
                        </a:spcBef>
                        <a:spcAft>
                          <a:spcPts val="1000"/>
                        </a:spcAft>
                        <a:buNone/>
                      </a:pPr>
                      <a:r>
                        <a:rPr b="1" lang="en" sz="1000">
                          <a:highlight>
                            <a:srgbClr val="FFFFFF"/>
                          </a:highlight>
                        </a:rPr>
                        <a:t>FPN with InceptionV4</a:t>
                      </a:r>
                      <a:endParaRPr sz="10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100">
                          <a:latin typeface="Times New Roman"/>
                          <a:ea typeface="Times New Roman"/>
                          <a:cs typeface="Times New Roman"/>
                          <a:sym typeface="Times New Roman"/>
                        </a:rPr>
                        <a:t>66.33</a:t>
                      </a:r>
                      <a:endParaRPr sz="11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100">
                          <a:latin typeface="Times New Roman"/>
                          <a:ea typeface="Times New Roman"/>
                          <a:cs typeface="Times New Roman"/>
                          <a:sym typeface="Times New Roman"/>
                        </a:rPr>
                        <a:t>20</a:t>
                      </a:r>
                      <a:endParaRPr sz="11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100">
                          <a:latin typeface="Times New Roman"/>
                          <a:ea typeface="Times New Roman"/>
                          <a:cs typeface="Times New Roman"/>
                          <a:sym typeface="Times New Roman"/>
                        </a:rPr>
                        <a:t>4hr 16 min</a:t>
                      </a:r>
                      <a:endParaRPr sz="1100">
                        <a:latin typeface="Times New Roman"/>
                        <a:ea typeface="Times New Roman"/>
                        <a:cs typeface="Times New Roman"/>
                        <a:sym typeface="Times New Roman"/>
                      </a:endParaRPr>
                    </a:p>
                  </a:txBody>
                  <a:tcPr marT="63500" marB="63500" marR="63500" marL="63500"/>
                </a:tc>
              </a:tr>
              <a:tr h="360200">
                <a:tc>
                  <a:txBody>
                    <a:bodyPr/>
                    <a:lstStyle/>
                    <a:p>
                      <a:pPr indent="0" lvl="0" marL="0" rtl="0" algn="ctr">
                        <a:spcBef>
                          <a:spcPts val="0"/>
                        </a:spcBef>
                        <a:spcAft>
                          <a:spcPts val="0"/>
                        </a:spcAft>
                        <a:buNone/>
                      </a:pPr>
                      <a:r>
                        <a:rPr b="1" lang="en" sz="1100">
                          <a:latin typeface="Times New Roman"/>
                          <a:ea typeface="Times New Roman"/>
                          <a:cs typeface="Times New Roman"/>
                          <a:sym typeface="Times New Roman"/>
                        </a:rPr>
                        <a:t>YOLO</a:t>
                      </a:r>
                      <a:endParaRPr b="1" sz="11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100">
                          <a:latin typeface="Times New Roman"/>
                          <a:ea typeface="Times New Roman"/>
                          <a:cs typeface="Times New Roman"/>
                          <a:sym typeface="Times New Roman"/>
                        </a:rPr>
                        <a:t>68.4</a:t>
                      </a:r>
                      <a:endParaRPr sz="11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100">
                          <a:latin typeface="Times New Roman"/>
                          <a:ea typeface="Times New Roman"/>
                          <a:cs typeface="Times New Roman"/>
                          <a:sym typeface="Times New Roman"/>
                        </a:rPr>
                        <a:t>20</a:t>
                      </a:r>
                      <a:endParaRPr sz="11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100">
                          <a:latin typeface="Times New Roman"/>
                          <a:ea typeface="Times New Roman"/>
                          <a:cs typeface="Times New Roman"/>
                          <a:sym typeface="Times New Roman"/>
                        </a:rPr>
                        <a:t>19 min 40 sec</a:t>
                      </a:r>
                      <a:endParaRPr sz="1100">
                        <a:latin typeface="Times New Roman"/>
                        <a:ea typeface="Times New Roman"/>
                        <a:cs typeface="Times New Roman"/>
                        <a:sym typeface="Times New Roman"/>
                      </a:endParaRPr>
                    </a:p>
                  </a:txBody>
                  <a:tcPr marT="63500" marB="63500" marR="63500" marL="63500"/>
                </a:tc>
              </a:tr>
              <a:tr h="360200">
                <a:tc>
                  <a:txBody>
                    <a:bodyPr/>
                    <a:lstStyle/>
                    <a:p>
                      <a:pPr indent="0" lvl="0" marL="0" rtl="0" algn="ctr">
                        <a:spcBef>
                          <a:spcPts val="0"/>
                        </a:spcBef>
                        <a:spcAft>
                          <a:spcPts val="0"/>
                        </a:spcAft>
                        <a:buNone/>
                      </a:pPr>
                      <a:r>
                        <a:rPr b="1" lang="en" sz="1100">
                          <a:latin typeface="Times New Roman"/>
                          <a:ea typeface="Times New Roman"/>
                          <a:cs typeface="Times New Roman"/>
                          <a:sym typeface="Times New Roman"/>
                        </a:rPr>
                        <a:t>YOLO</a:t>
                      </a:r>
                      <a:endParaRPr b="1" sz="11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100">
                          <a:latin typeface="Times New Roman"/>
                          <a:ea typeface="Times New Roman"/>
                          <a:cs typeface="Times New Roman"/>
                          <a:sym typeface="Times New Roman"/>
                        </a:rPr>
                        <a:t>74.4</a:t>
                      </a:r>
                      <a:endParaRPr sz="11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100">
                          <a:latin typeface="Times New Roman"/>
                          <a:ea typeface="Times New Roman"/>
                          <a:cs typeface="Times New Roman"/>
                          <a:sym typeface="Times New Roman"/>
                        </a:rPr>
                        <a:t>200</a:t>
                      </a:r>
                      <a:endParaRPr sz="11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en" sz="1100">
                          <a:latin typeface="Times New Roman"/>
                          <a:ea typeface="Times New Roman"/>
                          <a:cs typeface="Times New Roman"/>
                          <a:sym typeface="Times New Roman"/>
                        </a:rPr>
                        <a:t>3hr 5 min</a:t>
                      </a:r>
                      <a:endParaRPr sz="1100">
                        <a:latin typeface="Times New Roman"/>
                        <a:ea typeface="Times New Roman"/>
                        <a:cs typeface="Times New Roman"/>
                        <a:sym typeface="Times New Roman"/>
                      </a:endParaRPr>
                    </a:p>
                  </a:txBody>
                  <a:tcPr marT="63500" marB="63500" marR="63500" marL="63500"/>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8"/>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a:t>
            </a:r>
            <a:endParaRPr/>
          </a:p>
        </p:txBody>
      </p:sp>
      <p:sp>
        <p:nvSpPr>
          <p:cNvPr id="242" name="Google Shape;242;p38"/>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43" name="Google Shape;243;p38"/>
          <p:cNvPicPr preferRelativeResize="0"/>
          <p:nvPr/>
        </p:nvPicPr>
        <p:blipFill>
          <a:blip r:embed="rId3">
            <a:alphaModFix/>
          </a:blip>
          <a:stretch>
            <a:fillRect/>
          </a:stretch>
        </p:blipFill>
        <p:spPr>
          <a:xfrm>
            <a:off x="2286000" y="1337825"/>
            <a:ext cx="4572000" cy="33813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9"/>
          <p:cNvSpPr txBox="1"/>
          <p:nvPr>
            <p:ph type="title"/>
          </p:nvPr>
        </p:nvSpPr>
        <p:spPr>
          <a:xfrm>
            <a:off x="490250" y="526350"/>
            <a:ext cx="4673400" cy="4142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Thank You</a:t>
            </a:r>
            <a:endParaRPr/>
          </a:p>
        </p:txBody>
      </p:sp>
      <p:sp>
        <p:nvSpPr>
          <p:cNvPr id="249" name="Google Shape;249;p39"/>
          <p:cNvSpPr txBox="1"/>
          <p:nvPr/>
        </p:nvSpPr>
        <p:spPr>
          <a:xfrm>
            <a:off x="5525250" y="3837550"/>
            <a:ext cx="3415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Submitted by - </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Riddhima Pandey (B19ME064)</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Satyam Kumar(B19ME076)</a:t>
            </a:r>
            <a:endParaRPr>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5"/>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Need for automation</a:t>
            </a:r>
            <a:endParaRPr/>
          </a:p>
        </p:txBody>
      </p:sp>
      <p:sp>
        <p:nvSpPr>
          <p:cNvPr id="78" name="Google Shape;78;p15"/>
          <p:cNvSpPr txBox="1"/>
          <p:nvPr>
            <p:ph idx="1" type="body"/>
          </p:nvPr>
        </p:nvSpPr>
        <p:spPr>
          <a:xfrm>
            <a:off x="311700" y="1266325"/>
            <a:ext cx="8520600" cy="3676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The traditional steel surface defect detection is completed by manual visual inspection combined with traditional machine vision.</a:t>
            </a:r>
            <a:endParaRPr/>
          </a:p>
          <a:p>
            <a:pPr indent="-342900" lvl="0" marL="457200" rtl="0" algn="l">
              <a:spcBef>
                <a:spcPts val="0"/>
              </a:spcBef>
              <a:spcAft>
                <a:spcPts val="0"/>
              </a:spcAft>
              <a:buSzPts val="1800"/>
              <a:buChar char="●"/>
            </a:pPr>
            <a:r>
              <a:rPr lang="en"/>
              <a:t>Shortcomings in manual testing - </a:t>
            </a:r>
            <a:r>
              <a:rPr lang="en"/>
              <a:t>external environment somewhat alters, such as an increase in noise or a change in lighting intensity and has </a:t>
            </a:r>
            <a:r>
              <a:rPr lang="en"/>
              <a:t>low confidence and high labor intensity.</a:t>
            </a:r>
            <a:endParaRPr sz="1150">
              <a:solidFill>
                <a:srgbClr val="000000"/>
              </a:solidFill>
              <a:highlight>
                <a:srgbClr val="FFFFFF"/>
              </a:highlight>
              <a:latin typeface="Arial"/>
              <a:ea typeface="Arial"/>
              <a:cs typeface="Arial"/>
              <a:sym typeface="Arial"/>
            </a:endParaRPr>
          </a:p>
          <a:p>
            <a:pPr indent="-342900" lvl="0" marL="457200" rtl="0" algn="l">
              <a:spcBef>
                <a:spcPts val="0"/>
              </a:spcBef>
              <a:spcAft>
                <a:spcPts val="0"/>
              </a:spcAft>
              <a:buSzPts val="1800"/>
              <a:buChar char="●"/>
            </a:pPr>
            <a:r>
              <a:rPr lang="en"/>
              <a:t>The traditional target detection selects candidate regions on a given image; then, the features are extracted manually and the trained classifier is used for classification. This method has high time complexity and low precision and is difficult to meet the actual production needs of the steel industry.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Objective</a:t>
            </a:r>
            <a:endParaRPr/>
          </a:p>
        </p:txBody>
      </p:sp>
      <p:sp>
        <p:nvSpPr>
          <p:cNvPr id="84" name="Google Shape;84;p16"/>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Automate repetitive processes to improve productivity and efficiency by automating the quality control process in industries.</a:t>
            </a:r>
            <a:endParaRPr/>
          </a:p>
          <a:p>
            <a:pPr indent="-342900" lvl="0" marL="457200" rtl="0" algn="l">
              <a:spcBef>
                <a:spcPts val="0"/>
              </a:spcBef>
              <a:spcAft>
                <a:spcPts val="0"/>
              </a:spcAft>
              <a:buSzPts val="1800"/>
              <a:buChar char="●"/>
            </a:pPr>
            <a:r>
              <a:rPr lang="en"/>
              <a:t>To d</a:t>
            </a:r>
            <a:r>
              <a:rPr lang="en"/>
              <a:t>esign a Deep learning model for classifying the images into different classes of defects</a:t>
            </a:r>
            <a:endParaRPr sz="1100">
              <a:solidFill>
                <a:srgbClr val="000000"/>
              </a:solidFill>
              <a:latin typeface="Times New Roman"/>
              <a:ea typeface="Times New Roman"/>
              <a:cs typeface="Times New Roman"/>
              <a:sym typeface="Times New Roman"/>
            </a:endParaRPr>
          </a:p>
          <a:p>
            <a:pPr indent="-342900" lvl="0" marL="457200" rtl="0" algn="l">
              <a:spcBef>
                <a:spcPts val="0"/>
              </a:spcBef>
              <a:spcAft>
                <a:spcPts val="0"/>
              </a:spcAft>
              <a:buSzPts val="1800"/>
              <a:buChar char="●"/>
            </a:pPr>
            <a:r>
              <a:rPr lang="en"/>
              <a:t>To design a model which can identify defect locations on the steel surfaces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Rolling</a:t>
            </a:r>
            <a:endParaRPr/>
          </a:p>
        </p:txBody>
      </p:sp>
      <p:sp>
        <p:nvSpPr>
          <p:cNvPr id="90" name="Google Shape;90;p17"/>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Rolling is a metal forming process in which metal stock is passed through one or more pairs of rolls to reduce the thickness, to make the thickness uniform, and/or to impart a desired mechanical property.</a:t>
            </a:r>
            <a:endParaRPr/>
          </a:p>
          <a:p>
            <a:pPr indent="0" lvl="0" marL="0" rtl="0" algn="l">
              <a:spcBef>
                <a:spcPts val="1200"/>
              </a:spcBef>
              <a:spcAft>
                <a:spcPts val="0"/>
              </a:spcAft>
              <a:buNone/>
            </a:pPr>
            <a:r>
              <a:rPr lang="en"/>
              <a:t>Two types of rolling processes - </a:t>
            </a:r>
            <a:endParaRPr/>
          </a:p>
          <a:p>
            <a:pPr indent="-342900" lvl="0" marL="457200" rtl="0" algn="l">
              <a:spcBef>
                <a:spcPts val="1200"/>
              </a:spcBef>
              <a:spcAft>
                <a:spcPts val="0"/>
              </a:spcAft>
              <a:buSzPts val="1800"/>
              <a:buChar char="●"/>
            </a:pPr>
            <a:r>
              <a:rPr lang="en"/>
              <a:t>Hot rolling</a:t>
            </a:r>
            <a:endParaRPr/>
          </a:p>
          <a:p>
            <a:pPr indent="-342900" lvl="0" marL="457200" rtl="0" algn="l">
              <a:spcBef>
                <a:spcPts val="0"/>
              </a:spcBef>
              <a:spcAft>
                <a:spcPts val="0"/>
              </a:spcAft>
              <a:buSzPts val="1800"/>
              <a:buChar char="●"/>
            </a:pPr>
            <a:r>
              <a:rPr lang="en"/>
              <a:t>Cold rolling</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hot rolling?</a:t>
            </a:r>
            <a:endParaRPr/>
          </a:p>
        </p:txBody>
      </p:sp>
      <p:sp>
        <p:nvSpPr>
          <p:cNvPr id="96" name="Google Shape;96;p18"/>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Hot rolling is a metalworking process that occurs above the recrystallization temperature of the material. After the grains deform during processing, they recrystallize, the steel's microstructure undergoes permanent changes, resulting in enhanced toughness and ductility.</a:t>
            </a:r>
            <a:endParaRPr/>
          </a:p>
        </p:txBody>
      </p:sp>
      <p:pic>
        <p:nvPicPr>
          <p:cNvPr id="97" name="Google Shape;97;p18"/>
          <p:cNvPicPr preferRelativeResize="0"/>
          <p:nvPr/>
        </p:nvPicPr>
        <p:blipFill>
          <a:blip r:embed="rId3">
            <a:alphaModFix/>
          </a:blip>
          <a:stretch>
            <a:fillRect/>
          </a:stretch>
        </p:blipFill>
        <p:spPr>
          <a:xfrm>
            <a:off x="4470425" y="2712400"/>
            <a:ext cx="3821901" cy="21498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311700" y="445025"/>
            <a:ext cx="39999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Advantages - </a:t>
            </a:r>
            <a:endParaRPr/>
          </a:p>
        </p:txBody>
      </p:sp>
      <p:sp>
        <p:nvSpPr>
          <p:cNvPr id="103" name="Google Shape;103;p19"/>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Brittle materials can be worked upon in hot rolling</a:t>
            </a:r>
            <a:endParaRPr sz="1500"/>
          </a:p>
          <a:p>
            <a:pPr indent="-323850" lvl="0" marL="457200" rtl="0" algn="l">
              <a:spcBef>
                <a:spcPts val="0"/>
              </a:spcBef>
              <a:spcAft>
                <a:spcPts val="0"/>
              </a:spcAft>
              <a:buSzPts val="1500"/>
              <a:buChar char="●"/>
            </a:pPr>
            <a:r>
              <a:rPr lang="en" sz="1500"/>
              <a:t>Less force is required for deformation</a:t>
            </a:r>
            <a:endParaRPr sz="1500"/>
          </a:p>
          <a:p>
            <a:pPr indent="-323850" lvl="0" marL="457200" rtl="0" algn="l">
              <a:spcBef>
                <a:spcPts val="0"/>
              </a:spcBef>
              <a:spcAft>
                <a:spcPts val="0"/>
              </a:spcAft>
              <a:buSzPts val="1500"/>
              <a:buChar char="●"/>
            </a:pPr>
            <a:r>
              <a:rPr lang="en" sz="1500"/>
              <a:t>Completely new grain structure formed, free of any mechanical stress.</a:t>
            </a:r>
            <a:endParaRPr sz="1500"/>
          </a:p>
          <a:p>
            <a:pPr indent="-323850" lvl="0" marL="457200" rtl="0" algn="l">
              <a:spcBef>
                <a:spcPts val="0"/>
              </a:spcBef>
              <a:spcAft>
                <a:spcPts val="0"/>
              </a:spcAft>
              <a:buSzPts val="1500"/>
              <a:buChar char="●"/>
            </a:pPr>
            <a:r>
              <a:rPr lang="en" sz="1500"/>
              <a:t>Enhanced mechanical properties obtained, like increased toughness and ductility</a:t>
            </a:r>
            <a:endParaRPr sz="1500"/>
          </a:p>
        </p:txBody>
      </p:sp>
      <p:sp>
        <p:nvSpPr>
          <p:cNvPr id="104" name="Google Shape;104;p19"/>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a:t>Less dimensionally accurate, as edges deform and size reduces</a:t>
            </a:r>
            <a:endParaRPr/>
          </a:p>
          <a:p>
            <a:pPr indent="-317500" lvl="0" marL="457200" rtl="0" algn="l">
              <a:spcBef>
                <a:spcPts val="0"/>
              </a:spcBef>
              <a:spcAft>
                <a:spcPts val="0"/>
              </a:spcAft>
              <a:buSzPts val="1400"/>
              <a:buChar char="●"/>
            </a:pPr>
            <a:r>
              <a:rPr lang="en"/>
              <a:t>Scaling of surface occurs due to high temperature</a:t>
            </a:r>
            <a:endParaRPr/>
          </a:p>
          <a:p>
            <a:pPr indent="-317500" lvl="0" marL="457200" rtl="0" algn="l">
              <a:spcBef>
                <a:spcPts val="0"/>
              </a:spcBef>
              <a:spcAft>
                <a:spcPts val="0"/>
              </a:spcAft>
              <a:buSzPts val="1400"/>
              <a:buChar char="●"/>
            </a:pPr>
            <a:r>
              <a:rPr lang="en"/>
              <a:t>Decarburization of steel surface occurs</a:t>
            </a:r>
            <a:endParaRPr/>
          </a:p>
          <a:p>
            <a:pPr indent="-317500" lvl="0" marL="457200" rtl="0" algn="l">
              <a:spcBef>
                <a:spcPts val="0"/>
              </a:spcBef>
              <a:spcAft>
                <a:spcPts val="0"/>
              </a:spcAft>
              <a:buSzPts val="1400"/>
              <a:buChar char="●"/>
            </a:pPr>
            <a:r>
              <a:rPr lang="en"/>
              <a:t>Materials are not easy to handle while performing hot rolling</a:t>
            </a:r>
            <a:endParaRPr/>
          </a:p>
          <a:p>
            <a:pPr indent="-317500" lvl="0" marL="457200" rtl="0" algn="l">
              <a:spcBef>
                <a:spcPts val="0"/>
              </a:spcBef>
              <a:spcAft>
                <a:spcPts val="0"/>
              </a:spcAft>
              <a:buSzPts val="1400"/>
              <a:buChar char="●"/>
            </a:pPr>
            <a:r>
              <a:rPr lang="en"/>
              <a:t>Oxide formation on surface occurs</a:t>
            </a:r>
            <a:endParaRPr/>
          </a:p>
        </p:txBody>
      </p:sp>
      <p:sp>
        <p:nvSpPr>
          <p:cNvPr id="105" name="Google Shape;105;p19"/>
          <p:cNvSpPr txBox="1"/>
          <p:nvPr>
            <p:ph type="title"/>
          </p:nvPr>
        </p:nvSpPr>
        <p:spPr>
          <a:xfrm>
            <a:off x="4832400" y="445025"/>
            <a:ext cx="39999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Disadvantages -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Surface defects in hot-rolled steels</a:t>
            </a:r>
            <a:endParaRPr/>
          </a:p>
        </p:txBody>
      </p:sp>
      <p:sp>
        <p:nvSpPr>
          <p:cNvPr id="111" name="Google Shape;111;p20"/>
          <p:cNvSpPr txBox="1"/>
          <p:nvPr>
            <p:ph idx="1" type="body"/>
          </p:nvPr>
        </p:nvSpPr>
        <p:spPr>
          <a:xfrm>
            <a:off x="311700" y="1152425"/>
            <a:ext cx="5304000" cy="3778200"/>
          </a:xfrm>
          <a:prstGeom prst="rect">
            <a:avLst/>
          </a:prstGeom>
        </p:spPr>
        <p:txBody>
          <a:bodyPr anchorCtr="0" anchor="t" bIns="91425" lIns="91425" spcFirstLastPara="1" rIns="91425" wrap="square" tIns="91425">
            <a:normAutofit fontScale="92500" lnSpcReduction="20000"/>
          </a:bodyPr>
          <a:lstStyle/>
          <a:p>
            <a:pPr indent="0" lvl="0" marL="457200" rtl="0" algn="l">
              <a:spcBef>
                <a:spcPts val="0"/>
              </a:spcBef>
              <a:spcAft>
                <a:spcPts val="0"/>
              </a:spcAft>
              <a:buNone/>
            </a:pPr>
            <a:r>
              <a:t/>
            </a:r>
            <a:endParaRPr/>
          </a:p>
          <a:p>
            <a:pPr indent="-355058" lvl="0" marL="457200" rtl="0" algn="l">
              <a:spcBef>
                <a:spcPts val="1200"/>
              </a:spcBef>
              <a:spcAft>
                <a:spcPts val="0"/>
              </a:spcAft>
              <a:buSzPct val="100000"/>
              <a:buAutoNum type="arabicPeriod"/>
            </a:pPr>
            <a:r>
              <a:rPr b="1" lang="en" sz="2152"/>
              <a:t>Patches </a:t>
            </a:r>
            <a:r>
              <a:rPr lang="en" sz="2152"/>
              <a:t>- Material discontinuities on steel surface</a:t>
            </a:r>
            <a:endParaRPr sz="2152"/>
          </a:p>
          <a:p>
            <a:pPr indent="0" lvl="0" marL="457200" rtl="0" algn="l">
              <a:spcBef>
                <a:spcPts val="1200"/>
              </a:spcBef>
              <a:spcAft>
                <a:spcPts val="0"/>
              </a:spcAft>
              <a:buNone/>
            </a:pPr>
            <a:r>
              <a:t/>
            </a:r>
            <a:endParaRPr/>
          </a:p>
          <a:p>
            <a:pPr indent="0" lvl="0" marL="457200" rtl="0" algn="l">
              <a:spcBef>
                <a:spcPts val="1200"/>
              </a:spcBef>
              <a:spcAft>
                <a:spcPts val="0"/>
              </a:spcAft>
              <a:buNone/>
            </a:pPr>
            <a:r>
              <a:t/>
            </a:r>
            <a:endParaRPr sz="2046"/>
          </a:p>
          <a:p>
            <a:pPr indent="-348816" lvl="0" marL="457200" rtl="0" algn="l">
              <a:spcBef>
                <a:spcPts val="1200"/>
              </a:spcBef>
              <a:spcAft>
                <a:spcPts val="0"/>
              </a:spcAft>
              <a:buSzPct val="100000"/>
              <a:buAutoNum type="arabicPeriod"/>
            </a:pPr>
            <a:r>
              <a:rPr b="1" lang="en" sz="2046"/>
              <a:t>Crazing </a:t>
            </a:r>
            <a:r>
              <a:rPr lang="en" sz="2046"/>
              <a:t>- Development of cracks on the surface of steel when it undergoes high stress</a:t>
            </a:r>
            <a:endParaRPr sz="2046"/>
          </a:p>
          <a:p>
            <a:pPr indent="0" lvl="0" marL="45720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12" name="Google Shape;112;p20"/>
          <p:cNvPicPr preferRelativeResize="0"/>
          <p:nvPr/>
        </p:nvPicPr>
        <p:blipFill>
          <a:blip r:embed="rId3">
            <a:alphaModFix/>
          </a:blip>
          <a:stretch>
            <a:fillRect/>
          </a:stretch>
        </p:blipFill>
        <p:spPr>
          <a:xfrm>
            <a:off x="6400950" y="3025550"/>
            <a:ext cx="1905000" cy="1905000"/>
          </a:xfrm>
          <a:prstGeom prst="rect">
            <a:avLst/>
          </a:prstGeom>
          <a:noFill/>
          <a:ln>
            <a:noFill/>
          </a:ln>
        </p:spPr>
      </p:pic>
      <p:pic>
        <p:nvPicPr>
          <p:cNvPr id="113" name="Google Shape;113;p20"/>
          <p:cNvPicPr preferRelativeResize="0"/>
          <p:nvPr/>
        </p:nvPicPr>
        <p:blipFill>
          <a:blip r:embed="rId4">
            <a:alphaModFix/>
          </a:blip>
          <a:stretch>
            <a:fillRect/>
          </a:stretch>
        </p:blipFill>
        <p:spPr>
          <a:xfrm>
            <a:off x="6400950" y="1028100"/>
            <a:ext cx="1905000" cy="1905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1"/>
          <p:cNvSpPr txBox="1"/>
          <p:nvPr>
            <p:ph idx="1" type="body"/>
          </p:nvPr>
        </p:nvSpPr>
        <p:spPr>
          <a:xfrm>
            <a:off x="311700" y="341550"/>
            <a:ext cx="4962300" cy="2712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3. Inclusion -</a:t>
            </a:r>
            <a:r>
              <a:rPr lang="en"/>
              <a:t> When some non-metallic inclusions are rolled into the steel  surface.</a:t>
            </a:r>
            <a:endParaRPr/>
          </a:p>
          <a:p>
            <a:pPr indent="0" lvl="0" marL="0" rtl="0" algn="l">
              <a:spcBef>
                <a:spcPts val="1200"/>
              </a:spcBef>
              <a:spcAft>
                <a:spcPts val="0"/>
              </a:spcAft>
              <a:buNone/>
            </a:pPr>
            <a:r>
              <a:rPr b="1" lang="en"/>
              <a:t>4. Scratches - </a:t>
            </a:r>
            <a:r>
              <a:rPr lang="en"/>
              <a:t>Due to accidental contact with the build-up of mechanical parts and mill components.</a:t>
            </a:r>
            <a:endParaRPr/>
          </a:p>
          <a:p>
            <a:pPr indent="0" lvl="0" marL="0" rtl="0" algn="l">
              <a:spcBef>
                <a:spcPts val="1200"/>
              </a:spcBef>
              <a:spcAft>
                <a:spcPts val="1200"/>
              </a:spcAft>
              <a:buNone/>
            </a:pPr>
            <a:r>
              <a:rPr b="1" lang="en"/>
              <a:t>5. Rolled-in scale - </a:t>
            </a:r>
            <a:r>
              <a:rPr lang="en"/>
              <a:t>Occurs when mill-scale is rolled into the metal during rolling process</a:t>
            </a:r>
            <a:endParaRPr/>
          </a:p>
        </p:txBody>
      </p:sp>
      <p:pic>
        <p:nvPicPr>
          <p:cNvPr id="119" name="Google Shape;119;p21"/>
          <p:cNvPicPr preferRelativeResize="0"/>
          <p:nvPr/>
        </p:nvPicPr>
        <p:blipFill>
          <a:blip r:embed="rId3">
            <a:alphaModFix/>
          </a:blip>
          <a:stretch>
            <a:fillRect/>
          </a:stretch>
        </p:blipFill>
        <p:spPr>
          <a:xfrm>
            <a:off x="6189875" y="341550"/>
            <a:ext cx="1905000" cy="1238250"/>
          </a:xfrm>
          <a:prstGeom prst="rect">
            <a:avLst/>
          </a:prstGeom>
          <a:noFill/>
          <a:ln>
            <a:noFill/>
          </a:ln>
        </p:spPr>
      </p:pic>
      <p:pic>
        <p:nvPicPr>
          <p:cNvPr id="120" name="Google Shape;120;p21"/>
          <p:cNvPicPr preferRelativeResize="0"/>
          <p:nvPr/>
        </p:nvPicPr>
        <p:blipFill>
          <a:blip r:embed="rId4">
            <a:alphaModFix/>
          </a:blip>
          <a:stretch>
            <a:fillRect/>
          </a:stretch>
        </p:blipFill>
        <p:spPr>
          <a:xfrm>
            <a:off x="6230075" y="2571750"/>
            <a:ext cx="1905000" cy="1905000"/>
          </a:xfrm>
          <a:prstGeom prst="rect">
            <a:avLst/>
          </a:prstGeom>
          <a:noFill/>
          <a:ln>
            <a:noFill/>
          </a:ln>
        </p:spPr>
      </p:pic>
      <p:sp>
        <p:nvSpPr>
          <p:cNvPr id="121" name="Google Shape;121;p21"/>
          <p:cNvSpPr txBox="1"/>
          <p:nvPr/>
        </p:nvSpPr>
        <p:spPr>
          <a:xfrm>
            <a:off x="6107900" y="1727900"/>
            <a:ext cx="206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Inclusion on surface</a:t>
            </a:r>
            <a:endParaRPr>
              <a:latin typeface="Open Sans"/>
              <a:ea typeface="Open Sans"/>
              <a:cs typeface="Open Sans"/>
              <a:sym typeface="Open Sans"/>
            </a:endParaRPr>
          </a:p>
        </p:txBody>
      </p:sp>
      <p:sp>
        <p:nvSpPr>
          <p:cNvPr id="122" name="Google Shape;122;p21"/>
          <p:cNvSpPr txBox="1"/>
          <p:nvPr/>
        </p:nvSpPr>
        <p:spPr>
          <a:xfrm>
            <a:off x="6147875" y="4569150"/>
            <a:ext cx="243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Scratches on steel surface</a:t>
            </a:r>
            <a:endParaRPr>
              <a:latin typeface="Open Sans"/>
              <a:ea typeface="Open Sans"/>
              <a:cs typeface="Open Sans"/>
              <a:sym typeface="Open Sans"/>
            </a:endParaRPr>
          </a:p>
        </p:txBody>
      </p:sp>
      <p:pic>
        <p:nvPicPr>
          <p:cNvPr id="123" name="Google Shape;123;p21"/>
          <p:cNvPicPr preferRelativeResize="0"/>
          <p:nvPr/>
        </p:nvPicPr>
        <p:blipFill>
          <a:blip r:embed="rId5">
            <a:alphaModFix/>
          </a:blip>
          <a:stretch>
            <a:fillRect/>
          </a:stretch>
        </p:blipFill>
        <p:spPr>
          <a:xfrm>
            <a:off x="3375700" y="3046700"/>
            <a:ext cx="1830897" cy="1430050"/>
          </a:xfrm>
          <a:prstGeom prst="rect">
            <a:avLst/>
          </a:prstGeom>
          <a:noFill/>
          <a:ln>
            <a:noFill/>
          </a:ln>
        </p:spPr>
      </p:pic>
      <p:sp>
        <p:nvSpPr>
          <p:cNvPr id="124" name="Google Shape;124;p21"/>
          <p:cNvSpPr txBox="1"/>
          <p:nvPr/>
        </p:nvSpPr>
        <p:spPr>
          <a:xfrm>
            <a:off x="3508300" y="4569150"/>
            <a:ext cx="1565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Rolled-in scale</a:t>
            </a:r>
            <a:endParaRPr>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